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F5DF1-46BF-4BB1-A7B9-5EC1A5738876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8346F-93DA-44FE-8209-224CF3127D5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22A77D-6E2B-4C17-9F5D-A83DE04AF40F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69D6D9-9950-4E69-A8F1-1CE6201EA02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715016"/>
            <a:ext cx="7715304" cy="9144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Лектор: </a:t>
            </a:r>
            <a:r>
              <a:rPr lang="uk-UA" sz="2800" b="1" dirty="0" err="1" smtClean="0"/>
              <a:t>к.мед.н</a:t>
            </a:r>
            <a:r>
              <a:rPr lang="uk-UA" sz="2800" b="1" dirty="0" smtClean="0"/>
              <a:t>., доцент Паламарчук О.О.</a:t>
            </a:r>
            <a:endParaRPr lang="uk-UA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07181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Національний фармацевтичний університет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Кафедра клінічної лабораторної діагностики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 Технології медичної діагностики та лікування 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Акушерство та гінекологія з оцінкою лабораторних досліджень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Тема №10: </a:t>
            </a:r>
            <a:r>
              <a:rPr lang="uk-UA" dirty="0" err="1" smtClean="0">
                <a:solidFill>
                  <a:schemeClr val="tx1"/>
                </a:solidFill>
              </a:rPr>
              <a:t>“Злоякісні</a:t>
            </a:r>
            <a:r>
              <a:rPr lang="uk-UA" dirty="0" smtClean="0">
                <a:solidFill>
                  <a:schemeClr val="tx1"/>
                </a:solidFill>
              </a:rPr>
              <a:t> новоутворення жіночих статевих </a:t>
            </a:r>
            <a:r>
              <a:rPr lang="uk-UA" dirty="0" err="1" smtClean="0">
                <a:solidFill>
                  <a:schemeClr val="tx1"/>
                </a:solidFill>
              </a:rPr>
              <a:t>органів”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Users\админ\Desktop\КОЛИ\Эмблема КЛД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214685"/>
            <a:ext cx="2286016" cy="236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pPr algn="ctr"/>
            <a:r>
              <a:rPr lang="uk-UA" dirty="0" smtClean="0"/>
              <a:t>План лекції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5857892"/>
          </a:xfrm>
        </p:spPr>
        <p:txBody>
          <a:bodyPr numCol="1">
            <a:norm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uk-UA" dirty="0" smtClean="0"/>
              <a:t>Злоякісні новоутворення </a:t>
            </a:r>
            <a:r>
              <a:rPr lang="uk-UA" dirty="0" smtClean="0"/>
              <a:t>з</a:t>
            </a:r>
            <a:r>
              <a:rPr lang="uk-UA" dirty="0" smtClean="0"/>
              <a:t>овнішніх статевих органів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uk-UA" dirty="0" smtClean="0"/>
              <a:t>Рук вульви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uk-UA" dirty="0" smtClean="0"/>
              <a:t>Рак шийки матки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uk-UA" dirty="0" smtClean="0"/>
              <a:t>Рак тіла матки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uk-UA" dirty="0" smtClean="0"/>
              <a:t>Рак яєчників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Головну роль у діагностиці </a:t>
            </a:r>
            <a:r>
              <a:rPr lang="uk-UA" dirty="0" smtClean="0"/>
              <a:t>злоякісних </a:t>
            </a:r>
            <a:r>
              <a:rPr lang="uk-UA" dirty="0" smtClean="0"/>
              <a:t>пухлин жіночих статевих органів займають лабораторні дослідження, такі як </a:t>
            </a:r>
            <a:r>
              <a:rPr lang="uk-UA" dirty="0" err="1" smtClean="0"/>
              <a:t>онкомаркери</a:t>
            </a:r>
            <a:r>
              <a:rPr lang="uk-UA" dirty="0" smtClean="0"/>
              <a:t>, гормональні обстеження, гістологія, які дозволяють правильно встановити діагноз та виробити тактику лікування.</a:t>
            </a:r>
          </a:p>
          <a:p>
            <a:r>
              <a:rPr lang="uk-UA" dirty="0" smtClean="0"/>
              <a:t>Сучасний </a:t>
            </a:r>
            <a:r>
              <a:rPr lang="uk-UA" dirty="0" smtClean="0"/>
              <a:t>метод – </a:t>
            </a:r>
            <a:r>
              <a:rPr lang="uk-UA" dirty="0" smtClean="0"/>
              <a:t>УЗД </a:t>
            </a:r>
            <a:r>
              <a:rPr lang="uk-UA" dirty="0" smtClean="0"/>
              <a:t>дозволяє виявити пухлини жіночих статевих органів та провести диференційну діагностику.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Питання для самостійної роботи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Саркома матки. Класифікація. Клініка. Діагностика.</a:t>
            </a:r>
            <a:endParaRPr lang="uk-UA" dirty="0" smtClean="0"/>
          </a:p>
          <a:p>
            <a:r>
              <a:rPr lang="uk-UA" dirty="0" smtClean="0"/>
              <a:t>Рак ендометрію. </a:t>
            </a:r>
            <a:r>
              <a:rPr lang="uk-UA" dirty="0" smtClean="0"/>
              <a:t>Класифікація. Клініка. Діагностика.</a:t>
            </a:r>
            <a:endParaRPr lang="uk-UA" dirty="0" smtClean="0"/>
          </a:p>
          <a:p>
            <a:r>
              <a:rPr lang="uk-UA" dirty="0" smtClean="0"/>
              <a:t>Рак </a:t>
            </a:r>
            <a:r>
              <a:rPr lang="uk-UA" dirty="0" smtClean="0"/>
              <a:t>маткової труби. Класифікація. Клініка. Діагностика.</a:t>
            </a:r>
            <a:endParaRPr lang="uk-UA" dirty="0" smtClean="0"/>
          </a:p>
          <a:p>
            <a:r>
              <a:rPr lang="uk-UA" dirty="0" err="1" smtClean="0"/>
              <a:t>Хоріонепітеліома</a:t>
            </a:r>
            <a:r>
              <a:rPr lang="uk-UA" dirty="0" smtClean="0"/>
              <a:t>. Класифікація. Клініка. Діагностика.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Хміль С.В., Кучма З.М., </a:t>
            </a:r>
            <a:r>
              <a:rPr lang="uk-UA" dirty="0" err="1" smtClean="0"/>
              <a:t>Романчук</a:t>
            </a:r>
            <a:r>
              <a:rPr lang="uk-UA" dirty="0" smtClean="0"/>
              <a:t> Л.І., </a:t>
            </a:r>
            <a:r>
              <a:rPr lang="uk-UA" dirty="0" err="1" smtClean="0"/>
              <a:t>Гінекологя</a:t>
            </a:r>
            <a:r>
              <a:rPr lang="uk-UA" dirty="0" smtClean="0"/>
              <a:t>: Підручник. – Тернопіль: </a:t>
            </a:r>
            <a:r>
              <a:rPr lang="uk-UA" dirty="0" err="1" smtClean="0"/>
              <a:t>Укрмедкнига</a:t>
            </a:r>
            <a:r>
              <a:rPr lang="uk-UA" dirty="0" smtClean="0"/>
              <a:t>, 1999. – 544 с., рис. 200, </a:t>
            </a:r>
            <a:r>
              <a:rPr lang="uk-UA" dirty="0" err="1" smtClean="0"/>
              <a:t>кольор</a:t>
            </a:r>
            <a:r>
              <a:rPr lang="uk-UA" dirty="0" smtClean="0"/>
              <a:t>. </a:t>
            </a:r>
            <a:r>
              <a:rPr lang="uk-UA" dirty="0" err="1" smtClean="0"/>
              <a:t>Ілюстр</a:t>
            </a:r>
            <a:r>
              <a:rPr lang="uk-UA" dirty="0" smtClean="0"/>
              <a:t>. 16с., табл. 3, </a:t>
            </a:r>
            <a:r>
              <a:rPr lang="uk-UA" dirty="0" err="1" smtClean="0"/>
              <a:t>бібліогр</a:t>
            </a:r>
            <a:r>
              <a:rPr lang="uk-UA" dirty="0" smtClean="0"/>
              <a:t>. 24 назв.</a:t>
            </a:r>
          </a:p>
          <a:p>
            <a:r>
              <a:rPr lang="ru-RU" dirty="0" smtClean="0"/>
              <a:t>Лихачев В.К., Практическая гинекология: Руководство для врачей/ В.К. Лихачев.- М.: ООО «Медицинское информационное </a:t>
            </a:r>
            <a:r>
              <a:rPr lang="ru-RU" dirty="0" err="1" smtClean="0"/>
              <a:t>агенство</a:t>
            </a:r>
            <a:r>
              <a:rPr lang="ru-RU" dirty="0" smtClean="0"/>
              <a:t>», 2007.-664с.:ил.</a:t>
            </a:r>
          </a:p>
          <a:p>
            <a:r>
              <a:rPr lang="ru-RU" dirty="0" err="1" smtClean="0"/>
              <a:t>ДеЧерни</a:t>
            </a:r>
            <a:r>
              <a:rPr lang="ru-RU" dirty="0" smtClean="0"/>
              <a:t> А.Х., Акушерство и гинекология: учебное пособие: в 2 т. / Алан Х. </a:t>
            </a:r>
            <a:r>
              <a:rPr lang="ru-RU" dirty="0" err="1" smtClean="0"/>
              <a:t>ДеЧерни</a:t>
            </a:r>
            <a:r>
              <a:rPr lang="ru-RU" dirty="0" smtClean="0"/>
              <a:t>, </a:t>
            </a:r>
            <a:r>
              <a:rPr lang="ru-RU" dirty="0" err="1" smtClean="0"/>
              <a:t>Лорен</a:t>
            </a:r>
            <a:r>
              <a:rPr lang="ru-RU" dirty="0" smtClean="0"/>
              <a:t> Натан; пер. с </a:t>
            </a:r>
            <a:r>
              <a:rPr lang="ru-RU" dirty="0" err="1" smtClean="0"/>
              <a:t>анг</a:t>
            </a:r>
            <a:r>
              <a:rPr lang="ru-RU" dirty="0" smtClean="0"/>
              <a:t>.; под общ. ред. Акад. РАМН А.Н. Стрижакова. – М.: </a:t>
            </a:r>
            <a:r>
              <a:rPr lang="ru-RU" dirty="0" err="1" smtClean="0"/>
              <a:t>МЕДпрес-информ</a:t>
            </a:r>
            <a:r>
              <a:rPr lang="ru-RU" dirty="0" smtClean="0"/>
              <a:t>, 2009.</a:t>
            </a:r>
          </a:p>
          <a:p>
            <a:r>
              <a:rPr lang="ru-RU" dirty="0" smtClean="0"/>
              <a:t>Паламарчук О.А., Гинекология и женское здоровье / О.А. Паламарчук.- Харьков: Книжный клуб «Клуб Семейного Досуга», 2011.-320 с.: ил.</a:t>
            </a:r>
          </a:p>
          <a:p>
            <a:r>
              <a:rPr lang="ru-RU" dirty="0" smtClean="0"/>
              <a:t>Паламарчук О.А., Гинекология. Медицинский справочник. – Харьков: Книжный Клуб «Клуб Семейного Досуга», 2010. – 464 с.: ил.</a:t>
            </a:r>
          </a:p>
          <a:p>
            <a:r>
              <a:rPr lang="ru-RU" dirty="0" err="1" smtClean="0"/>
              <a:t>Хачкурузов</a:t>
            </a:r>
            <a:r>
              <a:rPr lang="ru-RU" dirty="0" smtClean="0"/>
              <a:t> С.Г. УЗИ в гинекологии. Симптоматика. Диагностические трудности / С.Г. </a:t>
            </a:r>
            <a:r>
              <a:rPr lang="ru-RU" dirty="0" err="1" smtClean="0"/>
              <a:t>Хачкурузов</a:t>
            </a:r>
            <a:r>
              <a:rPr lang="ru-RU" dirty="0" smtClean="0"/>
              <a:t>. – СПб.: </a:t>
            </a:r>
            <a:r>
              <a:rPr lang="ru-RU" dirty="0" err="1" smtClean="0"/>
              <a:t>ЭЛБИ-СПб</a:t>
            </a:r>
            <a:r>
              <a:rPr lang="ru-RU" dirty="0" smtClean="0"/>
              <a:t>, 2015. – 672 с.</a:t>
            </a:r>
          </a:p>
          <a:p>
            <a:r>
              <a:rPr lang="ru-RU" dirty="0" err="1" smtClean="0"/>
              <a:t>Догра</a:t>
            </a:r>
            <a:r>
              <a:rPr lang="ru-RU" dirty="0" smtClean="0"/>
              <a:t> В., Секреты ультразвуковой диагностики /  </a:t>
            </a:r>
            <a:r>
              <a:rPr lang="ru-RU" dirty="0" err="1" smtClean="0"/>
              <a:t>Викрэм</a:t>
            </a:r>
            <a:r>
              <a:rPr lang="ru-RU" dirty="0" smtClean="0"/>
              <a:t> </a:t>
            </a:r>
            <a:r>
              <a:rPr lang="ru-RU" dirty="0" err="1" smtClean="0"/>
              <a:t>Догра</a:t>
            </a:r>
            <a:r>
              <a:rPr lang="ru-RU" dirty="0" smtClean="0"/>
              <a:t>, </a:t>
            </a:r>
            <a:r>
              <a:rPr lang="ru-RU" dirty="0" err="1" smtClean="0"/>
              <a:t>Дэбра</a:t>
            </a:r>
            <a:r>
              <a:rPr lang="ru-RU" dirty="0" smtClean="0"/>
              <a:t> Дж. Рубенс; пер. с англ.: под </a:t>
            </a:r>
            <a:r>
              <a:rPr lang="ru-RU" dirty="0" err="1" smtClean="0"/>
              <a:t>общ.ред</a:t>
            </a:r>
            <a:r>
              <a:rPr lang="ru-RU" dirty="0" smtClean="0"/>
              <a:t>. проф. А.В.Зубарева. – </a:t>
            </a:r>
            <a:r>
              <a:rPr lang="ru-RU" dirty="0" err="1" smtClean="0"/>
              <a:t>М.:МЕДпресс-информ</a:t>
            </a:r>
            <a:r>
              <a:rPr lang="ru-RU" dirty="0" smtClean="0"/>
              <a:t>, 2009 – 3-е изд. – 464 с.: ил.</a:t>
            </a:r>
          </a:p>
          <a:p>
            <a:r>
              <a:rPr lang="ru-RU" dirty="0" smtClean="0"/>
              <a:t>Кулаков В.И., </a:t>
            </a:r>
            <a:r>
              <a:rPr lang="ru-RU" dirty="0" err="1" smtClean="0"/>
              <a:t>Адамян</a:t>
            </a:r>
            <a:r>
              <a:rPr lang="ru-RU" dirty="0" smtClean="0"/>
              <a:t> Л.В., Эндоскопия в гинекологии: Руководство для врачей. – </a:t>
            </a:r>
            <a:r>
              <a:rPr lang="ru-RU" dirty="0" err="1" smtClean="0"/>
              <a:t>М.:Медицина</a:t>
            </a:r>
            <a:r>
              <a:rPr lang="ru-RU" dirty="0" smtClean="0"/>
              <a:t>, 2000. – 384 с.: ил.</a:t>
            </a:r>
            <a:endParaRPr lang="uk-UA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3314" name="Picture 2" descr="ÐÐ°ÑÑÐ¸Ð½ÐºÐ¸ Ð¿Ð¾ Ð·Ð°Ð¿ÑÐ¾ÑÑ Ð³Ð¸Ð½ÐµÐºÐ¾Ð»Ð¾Ð³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5954302" cy="3661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389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Національний фармацевтичний університет Кафедра клінічної лабораторної діагностики  Технології медичної діагностики та лікування  Акушерство та гінекологія з оцінкою лабораторних досліджень   Тема №10: “Злоякісні новоутворення жіночих статевих органів”</vt:lpstr>
      <vt:lpstr>План лекції</vt:lpstr>
      <vt:lpstr>Висновки</vt:lpstr>
      <vt:lpstr>Питання для самостійної роботи</vt:lpstr>
      <vt:lpstr>Література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фармацевтичний університет Кафедра клінічної лабораторної діагностики  Технології медичної діагностики та лікування  Акушерство та гінекологія з оцінкою лабораторних досліджень   Тема №10: “Злоякісні новоутворення жіночих статевих органів”</dc:title>
  <dc:creator>Валерий</dc:creator>
  <cp:lastModifiedBy>Валерий</cp:lastModifiedBy>
  <cp:revision>2</cp:revision>
  <dcterms:created xsi:type="dcterms:W3CDTF">2018-04-17T18:04:14Z</dcterms:created>
  <dcterms:modified xsi:type="dcterms:W3CDTF">2018-04-17T18:12:49Z</dcterms:modified>
</cp:coreProperties>
</file>