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8"/>
  </p:handoutMasterIdLst>
  <p:sldIdLst>
    <p:sldId id="256" r:id="rId2"/>
    <p:sldId id="257" r:id="rId3"/>
    <p:sldId id="280" r:id="rId4"/>
    <p:sldId id="281" r:id="rId5"/>
    <p:sldId id="276" r:id="rId6"/>
    <p:sldId id="28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655B-8554-4CDF-904C-CAD6EFB5C895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DC4-EC17-461B-A90E-3C208C82051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76535D-D620-4519-AE41-D4AC1DDC8BEC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937B35F-2B45-4FD6-B72F-E33B132A5A4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16"/>
          </a:xfrm>
        </p:spPr>
        <p:txBody>
          <a:bodyPr>
            <a:normAutofit/>
          </a:bodyPr>
          <a:lstStyle/>
          <a:p>
            <a:r>
              <a:rPr lang="uk-UA" sz="2700" dirty="0" smtClean="0"/>
              <a:t>Національний фармацевтичний університет</a:t>
            </a:r>
            <a:br>
              <a:rPr lang="uk-UA" sz="2700" dirty="0" smtClean="0"/>
            </a:br>
            <a:r>
              <a:rPr lang="uk-UA" sz="2700" dirty="0" smtClean="0"/>
              <a:t>Кафедра клінічної лабораторної діагностики</a:t>
            </a:r>
            <a:br>
              <a:rPr lang="uk-UA" sz="2700" dirty="0" smtClean="0"/>
            </a:br>
            <a:r>
              <a:rPr lang="uk-UA" sz="2700" dirty="0" smtClean="0"/>
              <a:t> Технології медичної діагностики та лікування </a:t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акушерство та гінекологія з оцінкою результатів досліджень</a:t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Лекція 2: “ Мати – плацента – плід. Методи діагностики внутрішньоутробного стану плоду ”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57958"/>
            <a:ext cx="9144000" cy="500042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Лектор:</a:t>
            </a:r>
            <a:r>
              <a:rPr lang="uk-UA" sz="2800" dirty="0" smtClean="0"/>
              <a:t> </a:t>
            </a:r>
            <a:r>
              <a:rPr lang="uk-UA" sz="2800" dirty="0" err="1" smtClean="0"/>
              <a:t>к.мед.н</a:t>
            </a:r>
            <a:r>
              <a:rPr lang="uk-UA" sz="2800" dirty="0" smtClean="0"/>
              <a:t>., доцент Паламарчук О.О. </a:t>
            </a:r>
            <a:endParaRPr lang="uk-UA" sz="2800" dirty="0"/>
          </a:p>
        </p:txBody>
      </p:sp>
      <p:pic>
        <p:nvPicPr>
          <p:cNvPr id="4" name="Рисунок 3" descr="C:\Users\админ\Desktop\КОЛИ\Эмблема КЛД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286256"/>
            <a:ext cx="185735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29499" cy="857232"/>
          </a:xfrm>
        </p:spPr>
        <p:txBody>
          <a:bodyPr/>
          <a:lstStyle/>
          <a:p>
            <a:pPr algn="ctr"/>
            <a:r>
              <a:rPr lang="uk-UA" dirty="0" smtClean="0"/>
              <a:t>План лекції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Ультразвукове дослідження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Біофізичний профіль плода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Оцінка стану серцевої діяльності плода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Визначення ступеня зрілості легень плода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Інвазивні</a:t>
            </a:r>
            <a:r>
              <a:rPr lang="uk-UA" dirty="0" smtClean="0"/>
              <a:t> методи діагностики стану плода та навколоплідних 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Система мати-плацента-плід функціонує лише під час вагітності</a:t>
            </a:r>
          </a:p>
          <a:p>
            <a:r>
              <a:rPr lang="uk-UA" dirty="0" smtClean="0"/>
              <a:t>Нормальне функціонування цієї системи необхідне для нормального розвитку плоду</a:t>
            </a:r>
          </a:p>
          <a:p>
            <a:r>
              <a:rPr lang="uk-UA" dirty="0" smtClean="0"/>
              <a:t>Завдяки </a:t>
            </a:r>
            <a:r>
              <a:rPr lang="uk-UA" dirty="0" err="1" smtClean="0"/>
              <a:t>інвазивним</a:t>
            </a:r>
            <a:r>
              <a:rPr lang="uk-UA" dirty="0" smtClean="0"/>
              <a:t> та </a:t>
            </a:r>
            <a:r>
              <a:rPr lang="uk-UA" dirty="0" err="1" smtClean="0"/>
              <a:t>неінвазивним</a:t>
            </a:r>
            <a:r>
              <a:rPr lang="uk-UA" dirty="0" smtClean="0"/>
              <a:t> методам діагностики можливо оцінити внутрішньоутробний стан плода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для самостійної роботи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err="1" smtClean="0"/>
              <a:t>Цитогенетичні</a:t>
            </a:r>
            <a:r>
              <a:rPr lang="uk-UA" dirty="0" smtClean="0"/>
              <a:t> та біохімічні методи дослідження стану плода у різні строки вагітності</a:t>
            </a:r>
          </a:p>
          <a:p>
            <a:r>
              <a:rPr lang="uk-UA" dirty="0" smtClean="0"/>
              <a:t>КТГ</a:t>
            </a:r>
          </a:p>
          <a:p>
            <a:r>
              <a:rPr lang="uk-UA" dirty="0" smtClean="0"/>
              <a:t>Біофізичний профіль плода</a:t>
            </a:r>
          </a:p>
          <a:p>
            <a:r>
              <a:rPr lang="uk-UA" dirty="0" smtClean="0"/>
              <a:t>Розвиток плаценти, функції плаценти</a:t>
            </a:r>
          </a:p>
          <a:p>
            <a:r>
              <a:rPr lang="uk-UA" dirty="0" smtClean="0"/>
              <a:t>Склад, властивості, значення навколоплідних вод</a:t>
            </a:r>
          </a:p>
          <a:p>
            <a:r>
              <a:rPr lang="uk-UA" dirty="0" smtClean="0"/>
              <a:t>Методи дослідження навколоплідних вод</a:t>
            </a:r>
          </a:p>
          <a:p>
            <a:r>
              <a:rPr lang="uk-UA" dirty="0" smtClean="0"/>
              <a:t>Пуповина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29499" cy="1000108"/>
          </a:xfrm>
        </p:spPr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Акушерство та гінекологія, А.М. Громова, В.К. </a:t>
            </a:r>
            <a:r>
              <a:rPr lang="uk-UA" dirty="0" err="1" smtClean="0"/>
              <a:t>Ліхачов</a:t>
            </a:r>
            <a:r>
              <a:rPr lang="uk-UA" dirty="0" smtClean="0"/>
              <a:t>. – Полтава, 2000. – 600 с., іл.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Акушерство та гінекологія, В.М. </a:t>
            </a:r>
            <a:r>
              <a:rPr lang="uk-UA" dirty="0" err="1" smtClean="0"/>
              <a:t>Запорожан</a:t>
            </a:r>
            <a:r>
              <a:rPr lang="uk-UA" dirty="0" smtClean="0"/>
              <a:t>, М.Р. </a:t>
            </a:r>
            <a:r>
              <a:rPr lang="uk-UA" dirty="0" err="1" smtClean="0"/>
              <a:t>Цегельський</a:t>
            </a:r>
            <a:r>
              <a:rPr lang="uk-UA" dirty="0" smtClean="0"/>
              <a:t>, Н.М., </a:t>
            </a:r>
            <a:r>
              <a:rPr lang="uk-UA" dirty="0" err="1" smtClean="0"/>
              <a:t>Рожкова</a:t>
            </a:r>
            <a:r>
              <a:rPr lang="uk-UA" dirty="0" smtClean="0"/>
              <a:t>. – Одеса, 2005. – 472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Практическое акушерство с неотложными состояниями: Руководство для врачей, В.К. Лихачев. - Москва, 2010. – 720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Акушерство и гинекология: Учебное пособие, Алан Х. Де Черни, </a:t>
            </a:r>
            <a:r>
              <a:rPr lang="ru-RU" dirty="0" err="1" smtClean="0"/>
              <a:t>Лорен</a:t>
            </a:r>
            <a:r>
              <a:rPr lang="ru-RU" dirty="0" smtClean="0"/>
              <a:t> Натан. – Москва, 2008. – 776 с., ил.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Article-imag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214554"/>
            <a:ext cx="5532686" cy="39671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196</TotalTime>
  <Words>203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Тема2</vt:lpstr>
      <vt:lpstr>Національний фармацевтичний університет Кафедра клінічної лабораторної діагностики  Технології медичної діагностики та лікування   акушерство та гінекологія з оцінкою результатів досліджень   Лекція 2: “ Мати – плацента – плід. Методи діагностики внутрішньоутробного стану плоду ”  </vt:lpstr>
      <vt:lpstr>План лекції</vt:lpstr>
      <vt:lpstr>Висновки:</vt:lpstr>
      <vt:lpstr>Питання для самостійної роботи</vt:lpstr>
      <vt:lpstr>Література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Валерий</cp:lastModifiedBy>
  <cp:revision>18</cp:revision>
  <dcterms:created xsi:type="dcterms:W3CDTF">2017-09-17T18:11:55Z</dcterms:created>
  <dcterms:modified xsi:type="dcterms:W3CDTF">2018-04-18T17:41:34Z</dcterms:modified>
</cp:coreProperties>
</file>