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52333B-6716-43C9-9DD2-7D82921A0F12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B6A963-D9BE-43EA-8702-BD2CF29C5D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00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фармацевтичний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400" dirty="0" smtClean="0"/>
              <a:t>Кафедра клінічної лабораторної діагностики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Технології медичної діагностики та лікування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Загальна хірургія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4000" b="1" dirty="0" smtClean="0"/>
              <a:t>Тема лекції №6</a:t>
            </a:r>
            <a:r>
              <a:rPr lang="uk-UA" sz="4000" dirty="0" smtClean="0"/>
              <a:t>: Система спонтанного гемостазу 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9144000" cy="64291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Лектор</a:t>
            </a:r>
            <a:r>
              <a:rPr lang="ru-RU" dirty="0" err="1" smtClean="0"/>
              <a:t>:к.мед.н</a:t>
            </a:r>
            <a:r>
              <a:rPr lang="ru-RU" dirty="0" smtClean="0"/>
              <a:t>., доцент О.О.Паламарчук</a:t>
            </a:r>
            <a:endParaRPr lang="uk-UA" dirty="0"/>
          </a:p>
        </p:txBody>
      </p:sp>
      <p:pic>
        <p:nvPicPr>
          <p:cNvPr id="4" name="Рисунок 3" descr="C:\Users\админ\Desktop\КОЛИ\Эмблема КЛД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19287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Лабораторна оцінка гемостазу</a:t>
            </a:r>
          </a:p>
          <a:p>
            <a:r>
              <a:rPr lang="uk-UA" dirty="0" smtClean="0"/>
              <a:t>Фактори згортання крові</a:t>
            </a:r>
          </a:p>
          <a:p>
            <a:r>
              <a:rPr lang="uk-UA" dirty="0" smtClean="0"/>
              <a:t>Механізм згортання крові</a:t>
            </a:r>
          </a:p>
          <a:p>
            <a:r>
              <a:rPr lang="uk-UA" dirty="0" smtClean="0"/>
              <a:t>Зміни в системі кровообігу та їх лабораторна оцінка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Згортаюча</a:t>
            </a:r>
            <a:r>
              <a:rPr lang="uk-UA" dirty="0" smtClean="0"/>
              <a:t> та </a:t>
            </a:r>
            <a:r>
              <a:rPr lang="uk-UA" dirty="0" err="1" smtClean="0"/>
              <a:t>антизгортаю</a:t>
            </a:r>
            <a:r>
              <a:rPr lang="uk-UA" dirty="0" err="1" smtClean="0"/>
              <a:t>ча</a:t>
            </a:r>
            <a:r>
              <a:rPr lang="uk-UA" dirty="0" smtClean="0"/>
              <a:t> системи крові повинні збалансовувати одна одну</a:t>
            </a:r>
          </a:p>
          <a:p>
            <a:r>
              <a:rPr lang="uk-UA" dirty="0" smtClean="0"/>
              <a:t>При порушеннях цієї рівноваги  спостерігаються зміни у багатьох органах та системах</a:t>
            </a:r>
          </a:p>
          <a:p>
            <a:r>
              <a:rPr lang="uk-UA" dirty="0" smtClean="0"/>
              <a:t>Якісна оцінка системи гемостазу можлива за наявності спеціалізованого обладнання для лабораторної діагностики та спеціалістів, що здатні з ним працювати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самостійної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Лабораторна оцінка </a:t>
            </a:r>
            <a:r>
              <a:rPr lang="uk-UA" dirty="0" err="1" smtClean="0"/>
              <a:t>згортаючої</a:t>
            </a:r>
            <a:r>
              <a:rPr lang="uk-UA" dirty="0" smtClean="0"/>
              <a:t> системи крові</a:t>
            </a:r>
          </a:p>
          <a:p>
            <a:r>
              <a:rPr lang="uk-UA" dirty="0" smtClean="0"/>
              <a:t>Чинники </a:t>
            </a:r>
            <a:r>
              <a:rPr lang="uk-UA" dirty="0" err="1" smtClean="0"/>
              <a:t>згортаючої</a:t>
            </a:r>
            <a:r>
              <a:rPr lang="uk-UA" dirty="0" smtClean="0"/>
              <a:t> системи крові</a:t>
            </a:r>
          </a:p>
          <a:p>
            <a:r>
              <a:rPr lang="uk-UA" dirty="0" smtClean="0"/>
              <a:t>Механізм згортання крові</a:t>
            </a:r>
          </a:p>
          <a:p>
            <a:r>
              <a:rPr lang="uk-UA" dirty="0" smtClean="0"/>
              <a:t>Зміни в системі кровообігу та їх </a:t>
            </a:r>
            <a:r>
              <a:rPr lang="uk-UA" dirty="0" smtClean="0"/>
              <a:t>ла</a:t>
            </a:r>
            <a:r>
              <a:rPr lang="uk-UA" dirty="0" smtClean="0"/>
              <a:t>бораторна оцінка</a:t>
            </a:r>
          </a:p>
          <a:p>
            <a:r>
              <a:rPr lang="uk-UA" dirty="0" smtClean="0"/>
              <a:t>Лабораторна діагностика порушень властивостей реології крові</a:t>
            </a:r>
          </a:p>
          <a:p>
            <a:r>
              <a:rPr lang="uk-UA" dirty="0" smtClean="0"/>
              <a:t>Лабораторна діагностика метаболічних змін та змін у </a:t>
            </a:r>
            <a:r>
              <a:rPr lang="uk-UA" smtClean="0"/>
              <a:t>внутрішніх органах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Общая хирургия</a:t>
            </a:r>
            <a:r>
              <a:rPr lang="ru-RU" dirty="0" smtClean="0"/>
              <a:t>, </a:t>
            </a:r>
            <a:r>
              <a:rPr lang="ru-RU" dirty="0" err="1" smtClean="0"/>
              <a:t>Гостищев</a:t>
            </a:r>
            <a:r>
              <a:rPr lang="ru-RU" dirty="0" smtClean="0"/>
              <a:t> В.К., </a:t>
            </a:r>
            <a:r>
              <a:rPr lang="ru-RU" dirty="0" err="1" smtClean="0"/>
              <a:t>ГЭОСТАР-Медиа</a:t>
            </a:r>
            <a:r>
              <a:rPr lang="ru-RU" dirty="0" smtClean="0"/>
              <a:t>, 2006.</a:t>
            </a:r>
          </a:p>
          <a:p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хірургія</a:t>
            </a:r>
            <a:r>
              <a:rPr lang="ru-RU" b="1" dirty="0" smtClean="0"/>
              <a:t>: </a:t>
            </a:r>
            <a:r>
              <a:rPr lang="ru-RU" b="1" dirty="0" err="1" smtClean="0"/>
              <a:t>підручник</a:t>
            </a:r>
            <a:r>
              <a:rPr lang="ru-RU" b="1" dirty="0" smtClean="0"/>
              <a:t> </a:t>
            </a:r>
            <a:r>
              <a:rPr lang="ru-RU" dirty="0" smtClean="0"/>
              <a:t>(ВНЗ ІV р. а.) / за ред. М.Д. </a:t>
            </a:r>
            <a:r>
              <a:rPr lang="ru-RU" dirty="0" err="1" smtClean="0"/>
              <a:t>Желіби</a:t>
            </a:r>
            <a:r>
              <a:rPr lang="ru-RU" dirty="0" smtClean="0"/>
              <a:t>, С.Д. </a:t>
            </a:r>
            <a:r>
              <a:rPr lang="ru-RU" dirty="0" err="1" smtClean="0"/>
              <a:t>Хіміча</a:t>
            </a:r>
            <a:r>
              <a:rPr lang="ru-RU" dirty="0" smtClean="0"/>
              <a:t>. — 2-е вид., </a:t>
            </a:r>
            <a:r>
              <a:rPr lang="ru-RU" dirty="0" err="1" smtClean="0"/>
              <a:t>випр</a:t>
            </a:r>
            <a:r>
              <a:rPr lang="ru-RU" dirty="0" smtClean="0"/>
              <a:t>. — К.</a:t>
            </a:r>
            <a:r>
              <a:rPr lang="uk-UA" dirty="0" smtClean="0"/>
              <a:t>: Медицина</a:t>
            </a:r>
            <a:r>
              <a:rPr lang="ru-RU" dirty="0" smtClean="0"/>
              <a:t>,  2016. –448 с.</a:t>
            </a:r>
          </a:p>
          <a:p>
            <a:r>
              <a:rPr lang="uk-UA" b="1" dirty="0" smtClean="0"/>
              <a:t>Загальна хірургія</a:t>
            </a:r>
            <a:r>
              <a:rPr lang="uk-UA" dirty="0" smtClean="0"/>
              <a:t>, </a:t>
            </a:r>
            <a:r>
              <a:rPr lang="uk-UA" dirty="0" err="1" smtClean="0"/>
              <a:t>Запорожан</a:t>
            </a:r>
            <a:r>
              <a:rPr lang="uk-UA" dirty="0" smtClean="0"/>
              <a:t> В.М., Одеський державний медичний університет, 1999.</a:t>
            </a:r>
          </a:p>
          <a:p>
            <a:r>
              <a:rPr lang="uk-UA" b="1" dirty="0" smtClean="0"/>
              <a:t>Хірургія</a:t>
            </a:r>
            <a:r>
              <a:rPr lang="uk-UA" dirty="0" smtClean="0"/>
              <a:t>, Кіт О.М., Тернопіль </a:t>
            </a:r>
            <a:r>
              <a:rPr lang="uk-UA" dirty="0" err="1" smtClean="0"/>
              <a:t>“Укрмедкнига”</a:t>
            </a:r>
            <a:r>
              <a:rPr lang="uk-UA" dirty="0" smtClean="0"/>
              <a:t>, 2004</a:t>
            </a:r>
          </a:p>
          <a:p>
            <a:r>
              <a:rPr lang="ru-RU" b="1" dirty="0" smtClean="0"/>
              <a:t>Хирургические болезни: Учебник</a:t>
            </a:r>
            <a:r>
              <a:rPr lang="ru-RU" dirty="0" smtClean="0"/>
              <a:t>/ М.И. Кузин. – 3е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– М.: Медицина, 2002 – 784 с: ил.</a:t>
            </a:r>
            <a:endParaRPr lang="uk-UA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499" cy="1905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ÐÐ°ÑÑÐ¸Ð½ÐºÐ¸ Ð¿Ð¾ Ð·Ð°Ð¿ÑÐ¾ÑÑ ÐºÑÐ¾Ð²Ð¾ÑÐµÑ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554611" cy="337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</TotalTime>
  <Words>214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Національний фармацевтичний університет Кафедра клінічної лабораторної діагностики  Технології медичної діагностики та лікування  Загальна хірургія  Тема лекції №6: Система спонтанного гемостазу </vt:lpstr>
      <vt:lpstr>План лекції</vt:lpstr>
      <vt:lpstr>Висновки</vt:lpstr>
      <vt:lpstr>Питання для самостійної роботи</vt:lpstr>
      <vt:lpstr>Література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фармацевтичний університет Кафедра клінічної лабораторної діагностики  Технології медичної діагностики та лікування  Загальна хірургія  Тема лекції №6: Система спонтанного гемостазу </dc:title>
  <dc:creator>Валерий</dc:creator>
  <cp:lastModifiedBy>Валерий</cp:lastModifiedBy>
  <cp:revision>2</cp:revision>
  <dcterms:created xsi:type="dcterms:W3CDTF">2018-04-18T19:21:46Z</dcterms:created>
  <dcterms:modified xsi:type="dcterms:W3CDTF">2018-04-18T20:32:18Z</dcterms:modified>
</cp:coreProperties>
</file>