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86" r:id="rId4"/>
    <p:sldId id="287" r:id="rId5"/>
    <p:sldId id="284" r:id="rId6"/>
    <p:sldId id="288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5C8111-2CBC-4A15-9AA9-E05F50192192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8F2654-F121-46B9-A829-27E10273A8D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00504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Національний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фармацевтичний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університет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Кафедра клінічної лабораторної діагностики</a:t>
            </a: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Технології медичної діагностики та лікування</a:t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Загальна хірургія</a:t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uk-UA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Тема лекції №8</a:t>
            </a:r>
            <a:r>
              <a:rPr lang="uk-UA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Торакальна хірургія</a:t>
            </a:r>
            <a:endParaRPr lang="uk-UA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15082"/>
            <a:ext cx="9144000" cy="64291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Лектор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:к.мед.н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., доцент О.О.Паламарчук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 descr="C:\Users\админ\Desktop\КОЛИ\Эмблема КЛД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000504"/>
            <a:ext cx="192879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14356"/>
            <a:ext cx="8501122" cy="5929354"/>
          </a:xfrm>
        </p:spPr>
        <p:txBody>
          <a:bodyPr numCol="2">
            <a:normAutofit/>
          </a:bodyPr>
          <a:lstStyle/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  <a:tabLst>
                <a:tab pos="3322638" algn="l"/>
              </a:tabLst>
            </a:pPr>
            <a:r>
              <a:rPr lang="uk-UA" dirty="0" smtClean="0"/>
              <a:t>Травми грудної клітини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Забій грудної клітини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Стиснення, струс грудної клітини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Перелом ребер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Перелом грудини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Перелом ключиці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Відкрита травма грудної клітини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Пошкодження перикарда, серця і великих судин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</a:pPr>
            <a:endParaRPr lang="uk-UA" dirty="0" smtClean="0"/>
          </a:p>
          <a:p>
            <a:pPr marL="720725" indent="-360363">
              <a:buClr>
                <a:schemeClr val="accent6">
                  <a:lumMod val="50000"/>
                </a:schemeClr>
              </a:buClr>
              <a:buFont typeface="+mj-lt"/>
              <a:buAutoNum type="arabicPeriod" startAt="2"/>
            </a:pPr>
            <a:r>
              <a:rPr lang="uk-UA" dirty="0" smtClean="0"/>
              <a:t>Гнійно-запальні захворювання легень і плеври</a:t>
            </a:r>
          </a:p>
          <a:p>
            <a:pPr marL="720725" indent="-360363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Абсцес легень</a:t>
            </a:r>
          </a:p>
          <a:p>
            <a:pPr marL="720725" indent="-360363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Гангрена легень</a:t>
            </a:r>
          </a:p>
          <a:p>
            <a:pPr marL="720725" indent="-360363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Пневмосклероз</a:t>
            </a:r>
          </a:p>
          <a:p>
            <a:pPr marL="720725" indent="-360363">
              <a:buClr>
                <a:schemeClr val="accent6">
                  <a:lumMod val="50000"/>
                </a:schemeClr>
              </a:buClr>
            </a:pPr>
            <a:r>
              <a:rPr lang="uk-UA" dirty="0" err="1" smtClean="0"/>
              <a:t>Бронхоектатична</a:t>
            </a:r>
            <a:r>
              <a:rPr lang="uk-UA" dirty="0" smtClean="0"/>
              <a:t> хвороба</a:t>
            </a:r>
          </a:p>
          <a:p>
            <a:pPr marL="720725" indent="-360363">
              <a:buClr>
                <a:schemeClr val="accent6">
                  <a:lumMod val="50000"/>
                </a:schemeClr>
              </a:buClr>
            </a:pPr>
            <a:r>
              <a:rPr lang="uk-UA" dirty="0" smtClean="0"/>
              <a:t>Емпієма плеври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План</a:t>
            </a:r>
            <a:endParaRPr lang="uk-U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Сучасний стан торакальної хірургії потребує сучасних апаратних методів дослідження, що в свою чергу плекає потребу  у спеціалістах з діагностики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Висновки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Основні симптоми переломів ребер та грудини</a:t>
            </a:r>
          </a:p>
          <a:p>
            <a:r>
              <a:rPr lang="uk-UA" dirty="0" smtClean="0"/>
              <a:t>Ускладнення при переломах ребер та грудини</a:t>
            </a:r>
          </a:p>
          <a:p>
            <a:r>
              <a:rPr lang="uk-UA" dirty="0" smtClean="0"/>
              <a:t>Види пневмотораксу, клінічні ознаки та симптоми закритого, відкритого та клапанного пневмотораксу</a:t>
            </a:r>
          </a:p>
          <a:p>
            <a:r>
              <a:rPr lang="uk-UA" dirty="0" smtClean="0"/>
              <a:t>Перша долікарська медична допомога</a:t>
            </a:r>
          </a:p>
          <a:p>
            <a:r>
              <a:rPr lang="uk-UA" dirty="0" smtClean="0"/>
              <a:t>Зміни лабораторних показників в діагностиці </a:t>
            </a:r>
            <a:r>
              <a:rPr lang="uk-UA" smtClean="0"/>
              <a:t>торакальних захворювань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Питання для самостійної роботи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857916"/>
          </a:xfrm>
        </p:spPr>
        <p:txBody>
          <a:bodyPr/>
          <a:lstStyle/>
          <a:p>
            <a:r>
              <a:rPr lang="ru-RU" b="1" dirty="0" smtClean="0"/>
              <a:t>Общая хирургия</a:t>
            </a:r>
            <a:r>
              <a:rPr lang="ru-RU" dirty="0" smtClean="0"/>
              <a:t>, </a:t>
            </a:r>
            <a:r>
              <a:rPr lang="ru-RU" dirty="0" err="1" smtClean="0"/>
              <a:t>Гостищев</a:t>
            </a:r>
            <a:r>
              <a:rPr lang="ru-RU" dirty="0" smtClean="0"/>
              <a:t> В.К., </a:t>
            </a:r>
            <a:r>
              <a:rPr lang="ru-RU" dirty="0" err="1" smtClean="0"/>
              <a:t>ГЭОСТАР-Медиа</a:t>
            </a:r>
            <a:r>
              <a:rPr lang="ru-RU" dirty="0" smtClean="0"/>
              <a:t>, 2006.</a:t>
            </a:r>
          </a:p>
          <a:p>
            <a:r>
              <a:rPr lang="ru-RU" b="1" dirty="0" err="1" smtClean="0"/>
              <a:t>Загальна</a:t>
            </a:r>
            <a:r>
              <a:rPr lang="ru-RU" b="1" dirty="0" smtClean="0"/>
              <a:t> </a:t>
            </a:r>
            <a:r>
              <a:rPr lang="ru-RU" b="1" dirty="0" err="1" smtClean="0"/>
              <a:t>хірургія</a:t>
            </a:r>
            <a:r>
              <a:rPr lang="ru-RU" b="1" dirty="0" smtClean="0"/>
              <a:t>: </a:t>
            </a:r>
            <a:r>
              <a:rPr lang="ru-RU" b="1" dirty="0" err="1" smtClean="0"/>
              <a:t>підручник</a:t>
            </a:r>
            <a:r>
              <a:rPr lang="ru-RU" b="1" dirty="0" smtClean="0"/>
              <a:t> </a:t>
            </a:r>
            <a:r>
              <a:rPr lang="ru-RU" dirty="0" smtClean="0"/>
              <a:t>(ВНЗ ІV р. а.) / за ред. М.Д. </a:t>
            </a:r>
            <a:r>
              <a:rPr lang="ru-RU" dirty="0" err="1" smtClean="0"/>
              <a:t>Желіби</a:t>
            </a:r>
            <a:r>
              <a:rPr lang="ru-RU" dirty="0" smtClean="0"/>
              <a:t>, С.Д. </a:t>
            </a:r>
            <a:r>
              <a:rPr lang="ru-RU" dirty="0" err="1" smtClean="0"/>
              <a:t>Хіміча</a:t>
            </a:r>
            <a:r>
              <a:rPr lang="ru-RU" dirty="0" smtClean="0"/>
              <a:t>. — 2-е вид., </a:t>
            </a:r>
            <a:r>
              <a:rPr lang="ru-RU" dirty="0" err="1" smtClean="0"/>
              <a:t>випр</a:t>
            </a:r>
            <a:r>
              <a:rPr lang="ru-RU" dirty="0" smtClean="0"/>
              <a:t>. — К.</a:t>
            </a:r>
            <a:r>
              <a:rPr lang="uk-UA" dirty="0" smtClean="0"/>
              <a:t>: Медицина</a:t>
            </a:r>
            <a:r>
              <a:rPr lang="ru-RU" dirty="0" smtClean="0"/>
              <a:t>,  2016. –448 с.</a:t>
            </a:r>
          </a:p>
          <a:p>
            <a:r>
              <a:rPr lang="uk-UA" b="1" dirty="0" smtClean="0"/>
              <a:t>Загальна хірургія</a:t>
            </a:r>
            <a:r>
              <a:rPr lang="uk-UA" dirty="0" smtClean="0"/>
              <a:t>, </a:t>
            </a:r>
            <a:r>
              <a:rPr lang="uk-UA" dirty="0" err="1" smtClean="0"/>
              <a:t>Запорожан</a:t>
            </a:r>
            <a:r>
              <a:rPr lang="uk-UA" dirty="0" smtClean="0"/>
              <a:t> В.М., Одеський державний медичний університет, 1999.</a:t>
            </a:r>
          </a:p>
          <a:p>
            <a:r>
              <a:rPr lang="uk-UA" b="1" dirty="0" smtClean="0"/>
              <a:t>Хірургія</a:t>
            </a:r>
            <a:r>
              <a:rPr lang="uk-UA" dirty="0" smtClean="0"/>
              <a:t>, Кіт О.М., Тернопіль </a:t>
            </a:r>
            <a:r>
              <a:rPr lang="uk-UA" dirty="0" err="1" smtClean="0"/>
              <a:t>“Укрмедкнига”</a:t>
            </a:r>
            <a:r>
              <a:rPr lang="uk-UA" dirty="0" smtClean="0"/>
              <a:t>, 2004.</a:t>
            </a:r>
          </a:p>
          <a:p>
            <a:r>
              <a:rPr lang="ru-RU" b="1" dirty="0" smtClean="0"/>
              <a:t>Хирургические болезни: Учебник</a:t>
            </a:r>
            <a:r>
              <a:rPr lang="ru-RU" dirty="0" smtClean="0"/>
              <a:t>/ М.И. Кузин. – 3е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– М.: Медицина, 2002 – 784 с: ил.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Література</a:t>
            </a:r>
            <a:endParaRPr lang="uk-U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29499" cy="12858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Дякую за увагу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2" descr="ÐÐ°ÑÑÐ¸Ð½ÐºÐ¸ Ð¿Ð¾ Ð·Ð°Ð¿ÑÐ¾ÑÑ ÑÐ¾ÑÐ°ÐºÐ°Ð»ÑÐ½Ð°Ñ ÑÐ¸ÑÑÑÐ³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143750" cy="4352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rgbClr val="000000"/>
      </a:dk1>
      <a:lt1>
        <a:srgbClr val="000000"/>
      </a:lt1>
      <a:dk2>
        <a:srgbClr val="FEF9C7"/>
      </a:dk2>
      <a:lt2>
        <a:srgbClr val="FEFAC9"/>
      </a:lt2>
      <a:accent1>
        <a:srgbClr val="FCEF58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220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Національний фармацевтичний університет Кафедра клінічної лабораторної діагностики  Технології медичної діагностики та лікування  Загальна хірургія  Тема лекції №8: Торакальна хірургія</vt:lpstr>
      <vt:lpstr>План</vt:lpstr>
      <vt:lpstr>Висновки</vt:lpstr>
      <vt:lpstr>Питання для самостійної роботи</vt:lpstr>
      <vt:lpstr>Література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НФаУ Кафедра клінічної лабораторної діагностики  Загальна хірургія  Тема №7: “Торакальна хірургія”</dc:title>
  <dc:creator>Валерий</dc:creator>
  <cp:lastModifiedBy>Валерий</cp:lastModifiedBy>
  <cp:revision>13</cp:revision>
  <dcterms:created xsi:type="dcterms:W3CDTF">2017-11-26T13:50:32Z</dcterms:created>
  <dcterms:modified xsi:type="dcterms:W3CDTF">2018-04-18T21:24:05Z</dcterms:modified>
</cp:coreProperties>
</file>