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08" r:id="rId2"/>
    <p:sldId id="257" r:id="rId3"/>
    <p:sldId id="309" r:id="rId4"/>
    <p:sldId id="310" r:id="rId5"/>
    <p:sldId id="307" r:id="rId6"/>
    <p:sldId id="311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33433D-AE6E-4A43-A92F-6A8C867B958A}" type="datetimeFigureOut">
              <a:rPr lang="uk-UA" smtClean="0"/>
              <a:pPr/>
              <a:t>19.04.2018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0BE94-AA5E-4B89-97F5-5BFFD4A73604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5A8B18-D244-40E3-A782-0D0C19CB14C3}" type="datetimeFigureOut">
              <a:rPr lang="uk-UA" smtClean="0"/>
              <a:pPr/>
              <a:t>19.04.2018</a:t>
            </a:fld>
            <a:endParaRPr lang="uk-UA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6FA728-A4B5-4177-84BA-59A41291376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5A8B18-D244-40E3-A782-0D0C19CB14C3}" type="datetimeFigureOut">
              <a:rPr lang="uk-UA" smtClean="0"/>
              <a:pPr/>
              <a:t>19.04.2018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6FA728-A4B5-4177-84BA-59A41291376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5A8B18-D244-40E3-A782-0D0C19CB14C3}" type="datetimeFigureOut">
              <a:rPr lang="uk-UA" smtClean="0"/>
              <a:pPr/>
              <a:t>19.04.2018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6FA728-A4B5-4177-84BA-59A41291376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5A8B18-D244-40E3-A782-0D0C19CB14C3}" type="datetimeFigureOut">
              <a:rPr lang="uk-UA" smtClean="0"/>
              <a:pPr/>
              <a:t>19.04.2018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6FA728-A4B5-4177-84BA-59A41291376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5A8B18-D244-40E3-A782-0D0C19CB14C3}" type="datetimeFigureOut">
              <a:rPr lang="uk-UA" smtClean="0"/>
              <a:pPr/>
              <a:t>19.04.2018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6FA728-A4B5-4177-84BA-59A41291376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5A8B18-D244-40E3-A782-0D0C19CB14C3}" type="datetimeFigureOut">
              <a:rPr lang="uk-UA" smtClean="0"/>
              <a:pPr/>
              <a:t>19.04.2018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6FA728-A4B5-4177-84BA-59A41291376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5A8B18-D244-40E3-A782-0D0C19CB14C3}" type="datetimeFigureOut">
              <a:rPr lang="uk-UA" smtClean="0"/>
              <a:pPr/>
              <a:t>19.04.2018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6FA728-A4B5-4177-84BA-59A41291376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5A8B18-D244-40E3-A782-0D0C19CB14C3}" type="datetimeFigureOut">
              <a:rPr lang="uk-UA" smtClean="0"/>
              <a:pPr/>
              <a:t>19.04.2018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6FA728-A4B5-4177-84BA-59A41291376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5A8B18-D244-40E3-A782-0D0C19CB14C3}" type="datetimeFigureOut">
              <a:rPr lang="uk-UA" smtClean="0"/>
              <a:pPr/>
              <a:t>19.04.2018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6FA728-A4B5-4177-84BA-59A41291376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5A8B18-D244-40E3-A782-0D0C19CB14C3}" type="datetimeFigureOut">
              <a:rPr lang="uk-UA" smtClean="0"/>
              <a:pPr/>
              <a:t>19.04.2018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6FA728-A4B5-4177-84BA-59A41291376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5A8B18-D244-40E3-A782-0D0C19CB14C3}" type="datetimeFigureOut">
              <a:rPr lang="uk-UA" smtClean="0"/>
              <a:pPr/>
              <a:t>19.04.2018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6FA728-A4B5-4177-84BA-59A41291376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75A8B18-D244-40E3-A782-0D0C19CB14C3}" type="datetimeFigureOut">
              <a:rPr lang="uk-UA" smtClean="0"/>
              <a:pPr/>
              <a:t>19.04.2018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F6FA728-A4B5-4177-84BA-59A41291376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0"/>
            <a:ext cx="8143900" cy="4000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err="1" smtClean="0"/>
              <a:t>Національний</a:t>
            </a:r>
            <a:r>
              <a:rPr lang="ru-RU" sz="2400" dirty="0" smtClean="0"/>
              <a:t> </a:t>
            </a:r>
            <a:r>
              <a:rPr lang="ru-RU" sz="2400" dirty="0" err="1" smtClean="0"/>
              <a:t>фармацевтичний</a:t>
            </a:r>
            <a:r>
              <a:rPr lang="ru-RU" sz="2400" dirty="0" smtClean="0"/>
              <a:t> </a:t>
            </a:r>
            <a:r>
              <a:rPr lang="ru-RU" sz="2400" dirty="0" err="1" smtClean="0"/>
              <a:t>університет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sz="2400" dirty="0" smtClean="0"/>
              <a:t>Кафедра клінічної лабораторної діагностики</a:t>
            </a: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>Технології медичної діагностики та лікування</a:t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>Загальна хірургія</a:t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4000" b="1" dirty="0" smtClean="0"/>
              <a:t>Тема лекції №9</a:t>
            </a:r>
            <a:r>
              <a:rPr lang="uk-UA" sz="4000" dirty="0" smtClean="0"/>
              <a:t>: Абдомінальна хірургія </a:t>
            </a:r>
            <a:endParaRPr lang="uk-UA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6215082"/>
            <a:ext cx="8143900" cy="642918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Лектор</a:t>
            </a:r>
            <a:r>
              <a:rPr lang="ru-RU" dirty="0" err="1" smtClean="0"/>
              <a:t>:к.мед.н</a:t>
            </a:r>
            <a:r>
              <a:rPr lang="ru-RU" dirty="0" smtClean="0"/>
              <a:t>., доцент О.О.Паламарчук</a:t>
            </a:r>
            <a:endParaRPr lang="uk-UA" dirty="0"/>
          </a:p>
        </p:txBody>
      </p:sp>
      <p:pic>
        <p:nvPicPr>
          <p:cNvPr id="4" name="Рисунок 3" descr="C:\Users\админ\Desktop\КОЛИ\Эмблема КЛД 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4000504"/>
            <a:ext cx="1928794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64291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План лекції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571480"/>
            <a:ext cx="8143900" cy="6286520"/>
          </a:xfrm>
        </p:spPr>
        <p:txBody>
          <a:bodyPr numCol="2">
            <a:normAutofit fontScale="55000" lnSpcReduction="2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uk-UA" dirty="0" smtClean="0"/>
              <a:t>Пошкодження та захворювання очеревини</a:t>
            </a:r>
          </a:p>
          <a:p>
            <a:pPr marL="596646" indent="-514350"/>
            <a:r>
              <a:rPr lang="uk-UA" dirty="0" smtClean="0"/>
              <a:t>Гострий живіт</a:t>
            </a:r>
          </a:p>
          <a:p>
            <a:pPr marL="596646" indent="-514350"/>
            <a:r>
              <a:rPr lang="uk-UA" dirty="0" smtClean="0"/>
              <a:t>Перитоніт</a:t>
            </a:r>
          </a:p>
          <a:p>
            <a:pPr marL="596646" indent="-514350">
              <a:buFont typeface="+mj-lt"/>
              <a:buAutoNum type="arabicPeriod" startAt="2"/>
            </a:pPr>
            <a:r>
              <a:rPr lang="uk-UA" dirty="0" smtClean="0"/>
              <a:t>Захворювання шлунка та дванадцятипалої кишки</a:t>
            </a:r>
          </a:p>
          <a:p>
            <a:pPr marL="596646" indent="-514350"/>
            <a:r>
              <a:rPr lang="uk-UA" dirty="0" smtClean="0"/>
              <a:t>Виразкова хвороба шлунка та дванадцятипалої кишки</a:t>
            </a:r>
          </a:p>
          <a:p>
            <a:pPr marL="596646" indent="-514350">
              <a:buFont typeface="+mj-lt"/>
              <a:buAutoNum type="arabicPeriod" startAt="3"/>
            </a:pPr>
            <a:r>
              <a:rPr lang="uk-UA" dirty="0" smtClean="0"/>
              <a:t>Пошкодження та захворювання печінки та жовчних шляхів</a:t>
            </a:r>
          </a:p>
          <a:p>
            <a:pPr marL="596646" indent="-514350"/>
            <a:r>
              <a:rPr lang="uk-UA" dirty="0" smtClean="0"/>
              <a:t>Пошкодження печінки та жовчних шляхів</a:t>
            </a:r>
          </a:p>
          <a:p>
            <a:pPr marL="596646" indent="-514350"/>
            <a:r>
              <a:rPr lang="uk-UA" dirty="0" smtClean="0"/>
              <a:t>Абсцес печінки</a:t>
            </a:r>
          </a:p>
          <a:p>
            <a:pPr marL="596646" indent="-514350"/>
            <a:r>
              <a:rPr lang="uk-UA" dirty="0" smtClean="0"/>
              <a:t>Кіста печінки</a:t>
            </a:r>
          </a:p>
          <a:p>
            <a:pPr marL="596646" indent="-514350"/>
            <a:r>
              <a:rPr lang="uk-UA" dirty="0" err="1" smtClean="0"/>
              <a:t>Жовчокам</a:t>
            </a:r>
            <a:r>
              <a:rPr lang="en-US" dirty="0" smtClean="0"/>
              <a:t>’</a:t>
            </a:r>
            <a:r>
              <a:rPr lang="uk-UA" dirty="0" err="1" smtClean="0"/>
              <a:t>яна</a:t>
            </a:r>
            <a:r>
              <a:rPr lang="uk-UA" dirty="0" smtClean="0"/>
              <a:t> хвороба</a:t>
            </a:r>
          </a:p>
          <a:p>
            <a:pPr marL="596646" indent="-514350"/>
            <a:r>
              <a:rPr lang="uk-UA" dirty="0" smtClean="0"/>
              <a:t>Гострий холецистит</a:t>
            </a:r>
          </a:p>
          <a:p>
            <a:pPr marL="596646" indent="-514350"/>
            <a:r>
              <a:rPr lang="uk-UA" dirty="0" smtClean="0"/>
              <a:t>Хронічний холецистит</a:t>
            </a:r>
          </a:p>
          <a:p>
            <a:pPr marL="596646" indent="-514350"/>
            <a:endParaRPr lang="uk-UA" dirty="0" smtClean="0"/>
          </a:p>
          <a:p>
            <a:pPr marL="596646" indent="-514350"/>
            <a:endParaRPr lang="uk-UA" dirty="0" smtClean="0"/>
          </a:p>
          <a:p>
            <a:pPr marL="596646" indent="-514350"/>
            <a:endParaRPr lang="uk-UA" dirty="0" smtClean="0"/>
          </a:p>
          <a:p>
            <a:pPr marL="596646" indent="-514350"/>
            <a:endParaRPr lang="uk-UA" dirty="0" smtClean="0"/>
          </a:p>
          <a:p>
            <a:pPr marL="596646" indent="-514350"/>
            <a:endParaRPr lang="uk-UA" dirty="0" smtClean="0"/>
          </a:p>
          <a:p>
            <a:pPr marL="596646" indent="-514350">
              <a:buFont typeface="+mj-lt"/>
              <a:buAutoNum type="arabicPeriod" startAt="4"/>
            </a:pPr>
            <a:r>
              <a:rPr lang="uk-UA" dirty="0" smtClean="0"/>
              <a:t>Захворювання підшлункової залози</a:t>
            </a:r>
          </a:p>
          <a:p>
            <a:pPr marL="596646" indent="-514350"/>
            <a:r>
              <a:rPr lang="uk-UA" dirty="0" smtClean="0"/>
              <a:t>Гострий панкреатит</a:t>
            </a:r>
          </a:p>
          <a:p>
            <a:pPr marL="596646" indent="-514350"/>
            <a:r>
              <a:rPr lang="uk-UA" dirty="0" smtClean="0"/>
              <a:t>Хронічний панкреатит</a:t>
            </a:r>
          </a:p>
          <a:p>
            <a:pPr marL="596646" indent="-514350">
              <a:buFont typeface="+mj-lt"/>
              <a:buAutoNum type="arabicPeriod" startAt="5"/>
            </a:pPr>
            <a:r>
              <a:rPr lang="uk-UA" dirty="0" smtClean="0"/>
              <a:t>Пошкодження та захворювання селезінки</a:t>
            </a:r>
          </a:p>
          <a:p>
            <a:pPr marL="596646" indent="-514350">
              <a:buFont typeface="+mj-lt"/>
              <a:buAutoNum type="arabicPeriod" startAt="5"/>
            </a:pPr>
            <a:r>
              <a:rPr lang="uk-UA" dirty="0" smtClean="0"/>
              <a:t>Захворювання кишечника</a:t>
            </a:r>
          </a:p>
          <a:p>
            <a:pPr marL="596646" indent="-514350"/>
            <a:r>
              <a:rPr lang="uk-UA" dirty="0" smtClean="0"/>
              <a:t>Гострий апендицит</a:t>
            </a:r>
          </a:p>
          <a:p>
            <a:pPr marL="596646" indent="-514350"/>
            <a:r>
              <a:rPr lang="uk-UA" dirty="0" smtClean="0"/>
              <a:t>Хронічний апендицит</a:t>
            </a:r>
          </a:p>
          <a:p>
            <a:pPr marL="596646" indent="-514350"/>
            <a:r>
              <a:rPr lang="uk-UA" dirty="0" smtClean="0"/>
              <a:t>Кишкова непрохідність</a:t>
            </a:r>
          </a:p>
          <a:p>
            <a:pPr marL="596646" indent="-514350"/>
            <a:r>
              <a:rPr lang="uk-UA" dirty="0" smtClean="0"/>
              <a:t>Хвороба Крона</a:t>
            </a:r>
          </a:p>
          <a:p>
            <a:pPr marL="596646" indent="-514350"/>
            <a:r>
              <a:rPr lang="uk-UA" dirty="0" smtClean="0"/>
              <a:t>Неспецифічний виразковий коліт</a:t>
            </a:r>
          </a:p>
          <a:p>
            <a:pPr marL="596646" indent="-514350">
              <a:buFont typeface="+mj-lt"/>
              <a:buAutoNum type="arabicPeriod" startAt="7"/>
            </a:pPr>
            <a:r>
              <a:rPr lang="uk-UA" dirty="0" smtClean="0"/>
              <a:t>Грижі живота</a:t>
            </a:r>
          </a:p>
          <a:p>
            <a:pPr marL="596646" indent="-514350">
              <a:buFont typeface="+mj-lt"/>
              <a:buAutoNum type="arabicPeriod" startAt="7"/>
            </a:pPr>
            <a:r>
              <a:rPr lang="uk-UA" dirty="0" err="1" smtClean="0"/>
              <a:t>Хахворювання</a:t>
            </a:r>
            <a:r>
              <a:rPr lang="uk-UA" dirty="0" smtClean="0"/>
              <a:t> прямої кишки</a:t>
            </a:r>
          </a:p>
          <a:p>
            <a:pPr marL="596646" indent="-514350"/>
            <a:r>
              <a:rPr lang="uk-UA" dirty="0" smtClean="0"/>
              <a:t>Геморой</a:t>
            </a:r>
          </a:p>
          <a:p>
            <a:pPr marL="596646" indent="-514350"/>
            <a:r>
              <a:rPr lang="uk-UA" dirty="0" smtClean="0"/>
              <a:t>Випадіння прямої кишки</a:t>
            </a:r>
          </a:p>
          <a:p>
            <a:pPr marL="596646" indent="-514350"/>
            <a:r>
              <a:rPr lang="uk-UA" dirty="0" smtClean="0"/>
              <a:t>Хронічна анальна тріщина</a:t>
            </a:r>
          </a:p>
          <a:p>
            <a:pPr marL="596646" indent="-514350"/>
            <a:r>
              <a:rPr lang="uk-UA" dirty="0" smtClean="0"/>
              <a:t>Гострий парапроктит</a:t>
            </a:r>
          </a:p>
          <a:p>
            <a:pPr marL="596646" indent="-514350">
              <a:buFont typeface="+mj-lt"/>
              <a:buAutoNum type="arabicPeriod" startAt="9"/>
            </a:pPr>
            <a:r>
              <a:rPr lang="uk-UA" dirty="0" smtClean="0"/>
              <a:t>Закрита та відкрита травма живота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Висновки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Поняття </a:t>
            </a:r>
            <a:r>
              <a:rPr lang="uk-UA" dirty="0" err="1" smtClean="0"/>
              <a:t>“гострий</a:t>
            </a:r>
            <a:r>
              <a:rPr lang="uk-UA" dirty="0" smtClean="0"/>
              <a:t> </a:t>
            </a:r>
            <a:r>
              <a:rPr lang="uk-UA" dirty="0" err="1" smtClean="0"/>
              <a:t>живіт”</a:t>
            </a:r>
            <a:r>
              <a:rPr lang="uk-UA" dirty="0" smtClean="0"/>
              <a:t> включає в собі багато невідкладних станів, що загрожують життю людини</a:t>
            </a:r>
          </a:p>
          <a:p>
            <a:r>
              <a:rPr lang="uk-UA" dirty="0" smtClean="0"/>
              <a:t>Завдяки оцінці  лабораторних показників лікарі мають змогу правильно встановити діагноз та виробити тактику лікування</a:t>
            </a: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Питання для самостійної роботи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Відмінні симптоми та лабораторна діагностика при гострому апендициті, перитоніті, холециститі, панкреатиті.</a:t>
            </a:r>
          </a:p>
          <a:p>
            <a:r>
              <a:rPr lang="uk-UA" dirty="0" smtClean="0"/>
              <a:t>Відмінні симптоми та лабораторна діагностика при гострій кишковій непрохідності та ущемленій килі.</a:t>
            </a:r>
          </a:p>
          <a:p>
            <a:r>
              <a:rPr lang="uk-UA" dirty="0" smtClean="0"/>
              <a:t>Відмінні симптоми та лабораторна діагностика шлунково-кишкової кровотечі.</a:t>
            </a:r>
          </a:p>
          <a:p>
            <a:r>
              <a:rPr lang="uk-UA" dirty="0" smtClean="0"/>
              <a:t>Симптоми при закритих ушкодженнях живота та основні правила </a:t>
            </a:r>
            <a:r>
              <a:rPr lang="uk-UA" smtClean="0"/>
              <a:t>транспортування хворих.</a:t>
            </a: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785794"/>
          </a:xfrm>
        </p:spPr>
        <p:txBody>
          <a:bodyPr/>
          <a:lstStyle/>
          <a:p>
            <a:pPr algn="ctr"/>
            <a:r>
              <a:rPr lang="uk-UA" dirty="0" smtClean="0"/>
              <a:t>Література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785794"/>
            <a:ext cx="8143900" cy="607220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Общая хирургия</a:t>
            </a:r>
            <a:r>
              <a:rPr lang="ru-RU" dirty="0" smtClean="0"/>
              <a:t>, </a:t>
            </a:r>
            <a:r>
              <a:rPr lang="ru-RU" dirty="0" err="1" smtClean="0"/>
              <a:t>Гостищев</a:t>
            </a:r>
            <a:r>
              <a:rPr lang="ru-RU" dirty="0" smtClean="0"/>
              <a:t> В.К., </a:t>
            </a:r>
            <a:r>
              <a:rPr lang="ru-RU" dirty="0" err="1" smtClean="0"/>
              <a:t>ГЭОСТАР-Медиа</a:t>
            </a:r>
            <a:r>
              <a:rPr lang="ru-RU" dirty="0" smtClean="0"/>
              <a:t>, 2006.</a:t>
            </a:r>
          </a:p>
          <a:p>
            <a:r>
              <a:rPr lang="ru-RU" b="1" dirty="0" err="1" smtClean="0"/>
              <a:t>Загальна</a:t>
            </a:r>
            <a:r>
              <a:rPr lang="ru-RU" b="1" dirty="0" smtClean="0"/>
              <a:t> </a:t>
            </a:r>
            <a:r>
              <a:rPr lang="ru-RU" b="1" dirty="0" err="1" smtClean="0"/>
              <a:t>хірургія</a:t>
            </a:r>
            <a:r>
              <a:rPr lang="ru-RU" b="1" dirty="0" smtClean="0"/>
              <a:t>: </a:t>
            </a:r>
            <a:r>
              <a:rPr lang="ru-RU" b="1" dirty="0" err="1" smtClean="0"/>
              <a:t>підручник</a:t>
            </a:r>
            <a:r>
              <a:rPr lang="ru-RU" b="1" dirty="0" smtClean="0"/>
              <a:t> </a:t>
            </a:r>
            <a:r>
              <a:rPr lang="ru-RU" dirty="0" smtClean="0"/>
              <a:t>(ВНЗ ІV р. а.) / за ред. М.Д. </a:t>
            </a:r>
            <a:r>
              <a:rPr lang="ru-RU" dirty="0" err="1" smtClean="0"/>
              <a:t>Желіби</a:t>
            </a:r>
            <a:r>
              <a:rPr lang="ru-RU" dirty="0" smtClean="0"/>
              <a:t>, С.Д. </a:t>
            </a:r>
            <a:r>
              <a:rPr lang="ru-RU" dirty="0" err="1" smtClean="0"/>
              <a:t>Хіміча</a:t>
            </a:r>
            <a:r>
              <a:rPr lang="ru-RU" dirty="0" smtClean="0"/>
              <a:t>. — 2-е вид., </a:t>
            </a:r>
            <a:r>
              <a:rPr lang="ru-RU" dirty="0" err="1" smtClean="0"/>
              <a:t>випр</a:t>
            </a:r>
            <a:r>
              <a:rPr lang="ru-RU" dirty="0" smtClean="0"/>
              <a:t>. — К.</a:t>
            </a:r>
            <a:r>
              <a:rPr lang="uk-UA" dirty="0" smtClean="0"/>
              <a:t>: Медицина</a:t>
            </a:r>
            <a:r>
              <a:rPr lang="ru-RU" dirty="0" smtClean="0"/>
              <a:t>,  2016. –448 с.</a:t>
            </a:r>
          </a:p>
          <a:p>
            <a:r>
              <a:rPr lang="uk-UA" b="1" dirty="0" smtClean="0"/>
              <a:t>Загальна хірургія</a:t>
            </a:r>
            <a:r>
              <a:rPr lang="uk-UA" dirty="0" smtClean="0"/>
              <a:t>, </a:t>
            </a:r>
            <a:r>
              <a:rPr lang="uk-UA" dirty="0" err="1" smtClean="0"/>
              <a:t>Запорожан</a:t>
            </a:r>
            <a:r>
              <a:rPr lang="uk-UA" dirty="0" smtClean="0"/>
              <a:t> В.М., Одеський державний медичний університет, 1999.</a:t>
            </a:r>
          </a:p>
          <a:p>
            <a:r>
              <a:rPr lang="uk-UA" b="1" dirty="0" smtClean="0"/>
              <a:t>Хірургія</a:t>
            </a:r>
            <a:r>
              <a:rPr lang="uk-UA" dirty="0" smtClean="0"/>
              <a:t>, Кіт О.М., Тернопіль </a:t>
            </a:r>
            <a:r>
              <a:rPr lang="uk-UA" dirty="0" err="1" smtClean="0"/>
              <a:t>“Укрмедкнига”</a:t>
            </a:r>
            <a:r>
              <a:rPr lang="uk-UA" dirty="0" smtClean="0"/>
              <a:t>, 2004.</a:t>
            </a:r>
          </a:p>
          <a:p>
            <a:r>
              <a:rPr lang="ru-RU" b="1" dirty="0" smtClean="0"/>
              <a:t>Хирургические болезни: Учебник</a:t>
            </a:r>
            <a:r>
              <a:rPr lang="ru-RU" dirty="0" smtClean="0"/>
              <a:t>/ М.И. Кузин. – 3е изд., </a:t>
            </a:r>
            <a:r>
              <a:rPr lang="ru-RU" dirty="0" err="1" smtClean="0"/>
              <a:t>перераб</a:t>
            </a:r>
            <a:r>
              <a:rPr lang="ru-RU" dirty="0" smtClean="0"/>
              <a:t>. и доп. – М.: Медицина, 2002 – 784 с: ил.</a:t>
            </a:r>
            <a:endParaRPr lang="uk-U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Дякую за увагу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02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500174"/>
            <a:ext cx="7143750" cy="476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202</TotalTime>
  <Words>285</Words>
  <Application>Microsoft Office PowerPoint</Application>
  <PresentationFormat>Экран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Національний фармацевтичний університет Кафедра клінічної лабораторної діагностики  Технології медичної діагностики та лікування  Загальна хірургія   Тема лекції №9: Абдомінальна хірургія </vt:lpstr>
      <vt:lpstr>План лекції</vt:lpstr>
      <vt:lpstr>Висновки</vt:lpstr>
      <vt:lpstr>Питання для самостійної роботи</vt:lpstr>
      <vt:lpstr>Література</vt:lpstr>
      <vt:lpstr>Дякую за увагу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НФаУ  Кафедра клінічної лабораторної діагностики  Загальна хірургія  Тема №8: “Абдомінальна хірургія”</dc:title>
  <dc:creator>Валерий</dc:creator>
  <cp:lastModifiedBy>Валерий</cp:lastModifiedBy>
  <cp:revision>16</cp:revision>
  <dcterms:created xsi:type="dcterms:W3CDTF">2017-12-10T08:19:00Z</dcterms:created>
  <dcterms:modified xsi:type="dcterms:W3CDTF">2018-04-18T21:24:27Z</dcterms:modified>
</cp:coreProperties>
</file>