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8"/>
  </p:handoutMasterIdLst>
  <p:sldIdLst>
    <p:sldId id="273" r:id="rId2"/>
    <p:sldId id="274" r:id="rId3"/>
    <p:sldId id="275" r:id="rId4"/>
    <p:sldId id="276" r:id="rId5"/>
    <p:sldId id="272" r:id="rId6"/>
    <p:sldId id="277" r:id="rId7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22A1C-026D-4E9B-8686-72EB6F2F3EF9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3C44C-70DD-4900-A0A9-FD8CC683FF2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F96D03-6F88-48A1-BD5A-0FEAD7409F2A}" type="datetimeFigureOut">
              <a:rPr lang="uk-UA" smtClean="0"/>
              <a:pPr/>
              <a:t>18.04.2018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FB55E5-8586-4060-8CA8-E14401FB52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2933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/>
              <a:t>Національний фармацевтичний університет</a:t>
            </a:r>
            <a:br>
              <a:rPr lang="uk-UA" sz="2400" dirty="0" smtClean="0"/>
            </a:br>
            <a:r>
              <a:rPr lang="uk-UA" sz="2400" dirty="0" smtClean="0"/>
              <a:t>Кафедра клінічної лабораторної діагностики</a:t>
            </a:r>
            <a:br>
              <a:rPr lang="uk-UA" sz="2400" dirty="0" smtClean="0"/>
            </a:br>
            <a:r>
              <a:rPr lang="uk-UA" sz="2400" dirty="0" smtClean="0"/>
              <a:t> Технології медичної діагностики та лікування </a:t>
            </a:r>
            <a:br>
              <a:rPr lang="uk-UA" sz="2400" dirty="0" smtClean="0"/>
            </a:br>
            <a:r>
              <a:rPr lang="uk-UA" sz="2400" dirty="0" smtClean="0"/>
              <a:t>Акушерство та гінекологія з оцінкою лабораторних досліджень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Тема №9: </a:t>
            </a:r>
            <a:r>
              <a:rPr lang="uk-UA" dirty="0" err="1" smtClean="0"/>
              <a:t>“Доброякісні</a:t>
            </a:r>
            <a:r>
              <a:rPr lang="uk-UA" dirty="0" smtClean="0"/>
              <a:t> пухлини жіночих статевих </a:t>
            </a:r>
            <a:r>
              <a:rPr lang="uk-UA" dirty="0" err="1" smtClean="0"/>
              <a:t>органів”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000636"/>
            <a:ext cx="7715304" cy="9144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Лектор: </a:t>
            </a:r>
            <a:r>
              <a:rPr lang="uk-UA" sz="2800" b="1" dirty="0" err="1" smtClean="0"/>
              <a:t>к.мед.н</a:t>
            </a:r>
            <a:r>
              <a:rPr lang="uk-UA" sz="2800" b="1" dirty="0" smtClean="0"/>
              <a:t>., доцент Паламарчук О.О.</a:t>
            </a:r>
            <a:endParaRPr lang="uk-UA" sz="2800" b="1" dirty="0"/>
          </a:p>
        </p:txBody>
      </p:sp>
      <p:pic>
        <p:nvPicPr>
          <p:cNvPr id="4" name="Рисунок 3" descr="C:\Users\админ\Desktop\КОЛИ\Эмблема КЛД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1667" y="1643050"/>
            <a:ext cx="1659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 algn="ctr"/>
            <a:r>
              <a:rPr lang="uk-UA" dirty="0" smtClean="0"/>
              <a:t>План лекції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108"/>
            <a:ext cx="9144000" cy="5857892"/>
          </a:xfrm>
        </p:spPr>
        <p:txBody>
          <a:bodyPr numCol="2">
            <a:norm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uk-UA" dirty="0" smtClean="0"/>
              <a:t>Доброякісні пухлини жіночих статевих органів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Кісти шийки матки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Поліп шийки матки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Міома шийки матки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Міома матки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Гіперплазія ендометрія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Поліп ендометрія</a:t>
            </a:r>
          </a:p>
          <a:p>
            <a:pPr marL="514350" indent="-514350">
              <a:buClrTx/>
              <a:buSzPct val="100000"/>
              <a:buFont typeface="Wingdings" pitchFamily="2" charset="2"/>
              <a:buChar char="§"/>
            </a:pPr>
            <a:r>
              <a:rPr lang="uk-UA" dirty="0" smtClean="0"/>
              <a:t>Кісти яєчників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Головну роль у діагностиці доброякісних пухлин жіночих статевих органів займають лабораторні дослідження, такі як </a:t>
            </a:r>
            <a:r>
              <a:rPr lang="uk-UA" dirty="0" err="1" smtClean="0"/>
              <a:t>онкомаркери</a:t>
            </a:r>
            <a:r>
              <a:rPr lang="uk-UA" dirty="0" smtClean="0"/>
              <a:t>, гормональні обстеження, гістологія, які дозволяють правильно встановити діагноз та виробити тактику лікування.</a:t>
            </a:r>
          </a:p>
          <a:p>
            <a:r>
              <a:rPr lang="uk-UA" dirty="0" smtClean="0"/>
              <a:t>Допоміжний метод – УЗД, який дозволяє виявити пухлини жіночих статевих органів та провести диференційну діагностику.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 для самостійної роботи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Доброякісні пухлини зовнішніх жіночих статевих органів</a:t>
            </a:r>
          </a:p>
          <a:p>
            <a:r>
              <a:rPr lang="uk-UA" dirty="0" smtClean="0"/>
              <a:t>Фонові та передракові захворювання </a:t>
            </a:r>
            <a:r>
              <a:rPr lang="uk-UA" dirty="0" err="1" smtClean="0"/>
              <a:t>зовнішнії</a:t>
            </a:r>
            <a:r>
              <a:rPr lang="uk-UA" dirty="0" smtClean="0"/>
              <a:t> статевих органів</a:t>
            </a:r>
          </a:p>
          <a:p>
            <a:r>
              <a:rPr lang="uk-UA" dirty="0" err="1" smtClean="0"/>
              <a:t>Гіперпластичні</a:t>
            </a:r>
            <a:r>
              <a:rPr lang="uk-UA" dirty="0" smtClean="0"/>
              <a:t> процеси ендометрія, сучасні методи діагностики та лікування</a:t>
            </a:r>
          </a:p>
          <a:p>
            <a:r>
              <a:rPr lang="uk-UA" dirty="0" smtClean="0"/>
              <a:t>Доброякісні пухлини яєчників</a:t>
            </a:r>
          </a:p>
          <a:p>
            <a:r>
              <a:rPr lang="uk-UA" dirty="0" err="1" smtClean="0"/>
              <a:t>Трофобластичні</a:t>
            </a:r>
            <a:r>
              <a:rPr lang="uk-UA" dirty="0" smtClean="0"/>
              <a:t> захворювання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Хміль С.В., Кучма З.М., </a:t>
            </a:r>
            <a:r>
              <a:rPr lang="uk-UA" dirty="0" err="1" smtClean="0"/>
              <a:t>Романчук</a:t>
            </a:r>
            <a:r>
              <a:rPr lang="uk-UA" dirty="0" smtClean="0"/>
              <a:t> Л.І., </a:t>
            </a:r>
            <a:r>
              <a:rPr lang="uk-UA" dirty="0" err="1" smtClean="0"/>
              <a:t>Гінекологя</a:t>
            </a:r>
            <a:r>
              <a:rPr lang="uk-UA" dirty="0" smtClean="0"/>
              <a:t>: Підручник. – Тернопіль: </a:t>
            </a:r>
            <a:r>
              <a:rPr lang="uk-UA" dirty="0" err="1" smtClean="0"/>
              <a:t>Укрмедкнига</a:t>
            </a:r>
            <a:r>
              <a:rPr lang="uk-UA" dirty="0" smtClean="0"/>
              <a:t>, 1999. – 544 с., рис. 200, </a:t>
            </a:r>
            <a:r>
              <a:rPr lang="uk-UA" dirty="0" err="1" smtClean="0"/>
              <a:t>кольор</a:t>
            </a:r>
            <a:r>
              <a:rPr lang="uk-UA" dirty="0" smtClean="0"/>
              <a:t>. </a:t>
            </a:r>
            <a:r>
              <a:rPr lang="uk-UA" dirty="0" err="1" smtClean="0"/>
              <a:t>Ілюстр</a:t>
            </a:r>
            <a:r>
              <a:rPr lang="uk-UA" dirty="0" smtClean="0"/>
              <a:t>. 16с., табл. 3, </a:t>
            </a:r>
            <a:r>
              <a:rPr lang="uk-UA" dirty="0" err="1" smtClean="0"/>
              <a:t>бібліогр</a:t>
            </a:r>
            <a:r>
              <a:rPr lang="uk-UA" dirty="0" smtClean="0"/>
              <a:t>. 24 назв.</a:t>
            </a:r>
          </a:p>
          <a:p>
            <a:r>
              <a:rPr lang="ru-RU" dirty="0" smtClean="0"/>
              <a:t>Лихачев В.К., Практическая гинекология: Руководство для врачей/ В.К. Лихачев.- М.: ООО «Медицинское информационное </a:t>
            </a:r>
            <a:r>
              <a:rPr lang="ru-RU" dirty="0" err="1" smtClean="0"/>
              <a:t>агенство</a:t>
            </a:r>
            <a:r>
              <a:rPr lang="ru-RU" dirty="0" smtClean="0"/>
              <a:t>», 2007.-664с.:ил.</a:t>
            </a:r>
          </a:p>
          <a:p>
            <a:r>
              <a:rPr lang="ru-RU" dirty="0" err="1" smtClean="0"/>
              <a:t>ДеЧерни</a:t>
            </a:r>
            <a:r>
              <a:rPr lang="ru-RU" dirty="0" smtClean="0"/>
              <a:t> А.Х., Акушерство и гинекология: учебное пособие: в 2 т. / Алан Х. </a:t>
            </a:r>
            <a:r>
              <a:rPr lang="ru-RU" dirty="0" err="1" smtClean="0"/>
              <a:t>ДеЧерни</a:t>
            </a:r>
            <a:r>
              <a:rPr lang="ru-RU" dirty="0" smtClean="0"/>
              <a:t>, </a:t>
            </a:r>
            <a:r>
              <a:rPr lang="ru-RU" dirty="0" err="1" smtClean="0"/>
              <a:t>Лорен</a:t>
            </a:r>
            <a:r>
              <a:rPr lang="ru-RU" dirty="0" smtClean="0"/>
              <a:t> Натан; пер. с </a:t>
            </a:r>
            <a:r>
              <a:rPr lang="ru-RU" dirty="0" err="1" smtClean="0"/>
              <a:t>анг</a:t>
            </a:r>
            <a:r>
              <a:rPr lang="ru-RU" dirty="0" smtClean="0"/>
              <a:t>.; под общ. ред. Акад. РАМН А.Н. Стрижакова. – М.: </a:t>
            </a:r>
            <a:r>
              <a:rPr lang="ru-RU" dirty="0" err="1" smtClean="0"/>
              <a:t>МЕДпрес-информ</a:t>
            </a:r>
            <a:r>
              <a:rPr lang="ru-RU" dirty="0" smtClean="0"/>
              <a:t>, 2009.</a:t>
            </a:r>
          </a:p>
          <a:p>
            <a:r>
              <a:rPr lang="ru-RU" dirty="0" smtClean="0"/>
              <a:t>Паламарчук О.А., Гинекология и женское здоровье / О.А. Паламарчук.- Харьков: Книжный клуб «Клуб Семейного Досуга», 2011.-320 с.: ил.</a:t>
            </a:r>
          </a:p>
          <a:p>
            <a:r>
              <a:rPr lang="ru-RU" dirty="0" smtClean="0"/>
              <a:t>Паламарчук О.А., Гинекология. Медицинский справочник. – Харьков: Книжный Клуб «Клуб Семейного Досуга», 2010. – 464 с.: ил.</a:t>
            </a:r>
          </a:p>
          <a:p>
            <a:r>
              <a:rPr lang="ru-RU" dirty="0" err="1" smtClean="0"/>
              <a:t>Хачкурузов</a:t>
            </a:r>
            <a:r>
              <a:rPr lang="ru-RU" dirty="0" smtClean="0"/>
              <a:t> С.Г. УЗИ в гинекологии. Симптоматика. Диагностические трудности / С.Г. </a:t>
            </a:r>
            <a:r>
              <a:rPr lang="ru-RU" dirty="0" err="1" smtClean="0"/>
              <a:t>Хачкурузов</a:t>
            </a:r>
            <a:r>
              <a:rPr lang="ru-RU" dirty="0" smtClean="0"/>
              <a:t>. – СПб.: </a:t>
            </a:r>
            <a:r>
              <a:rPr lang="ru-RU" dirty="0" err="1" smtClean="0"/>
              <a:t>ЭЛБИ-СПб</a:t>
            </a:r>
            <a:r>
              <a:rPr lang="ru-RU" dirty="0" smtClean="0"/>
              <a:t>, 2015. – 672 с.</a:t>
            </a:r>
          </a:p>
          <a:p>
            <a:r>
              <a:rPr lang="ru-RU" dirty="0" err="1" smtClean="0"/>
              <a:t>Догра</a:t>
            </a:r>
            <a:r>
              <a:rPr lang="ru-RU" dirty="0" smtClean="0"/>
              <a:t> В., Секреты ультразвуковой диагностики /  </a:t>
            </a:r>
            <a:r>
              <a:rPr lang="ru-RU" dirty="0" err="1" smtClean="0"/>
              <a:t>Викрэм</a:t>
            </a:r>
            <a:r>
              <a:rPr lang="ru-RU" dirty="0" smtClean="0"/>
              <a:t> </a:t>
            </a:r>
            <a:r>
              <a:rPr lang="ru-RU" dirty="0" err="1" smtClean="0"/>
              <a:t>Догра</a:t>
            </a:r>
            <a:r>
              <a:rPr lang="ru-RU" dirty="0" smtClean="0"/>
              <a:t>, </a:t>
            </a:r>
            <a:r>
              <a:rPr lang="ru-RU" dirty="0" err="1" smtClean="0"/>
              <a:t>Дэбра</a:t>
            </a:r>
            <a:r>
              <a:rPr lang="ru-RU" dirty="0" smtClean="0"/>
              <a:t> Дж. Рубенс; пер. с англ.: под </a:t>
            </a:r>
            <a:r>
              <a:rPr lang="ru-RU" dirty="0" err="1" smtClean="0"/>
              <a:t>общ.ред</a:t>
            </a:r>
            <a:r>
              <a:rPr lang="ru-RU" dirty="0" smtClean="0"/>
              <a:t>. проф. А.В.Зубарева. – </a:t>
            </a:r>
            <a:r>
              <a:rPr lang="ru-RU" dirty="0" err="1" smtClean="0"/>
              <a:t>М.:МЕДпресс-информ</a:t>
            </a:r>
            <a:r>
              <a:rPr lang="ru-RU" dirty="0" smtClean="0"/>
              <a:t>, 2009 – 3-е изд. – 464 с.: ил.</a:t>
            </a:r>
          </a:p>
          <a:p>
            <a:r>
              <a:rPr lang="ru-RU" dirty="0" smtClean="0"/>
              <a:t>Кулаков В.И., </a:t>
            </a:r>
            <a:r>
              <a:rPr lang="ru-RU" dirty="0" err="1" smtClean="0"/>
              <a:t>Адамян</a:t>
            </a:r>
            <a:r>
              <a:rPr lang="ru-RU" dirty="0" smtClean="0"/>
              <a:t> Л.В., Эндоскопия в гинекологии: Руководство для врачей. – </a:t>
            </a:r>
            <a:r>
              <a:rPr lang="ru-RU" dirty="0" err="1" smtClean="0"/>
              <a:t>М.:Медицина</a:t>
            </a:r>
            <a:r>
              <a:rPr lang="ru-RU" dirty="0" smtClean="0"/>
              <a:t>, 2000. – 384 с.: ил.</a:t>
            </a:r>
            <a:endParaRPr lang="uk-U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ÐÐ°ÑÑÐ¸Ð½ÐºÐ¸ Ð¿Ð¾ Ð·Ð°Ð¿ÑÐ¾ÑÑ Ð³Ð¸Ð½ÐµÐºÐ¾Ð»Ð¾Ð³Ð¸Ñ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14488"/>
            <a:ext cx="5643602" cy="40463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389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Національний фармацевтичний університет Кафедра клінічної лабораторної діагностики  Технології медичної діагностики та лікування  Акушерство та гінекологія з оцінкою лабораторних досліджень       Тема №9: “Доброякісні пухлини жіночих статевих органів”</vt:lpstr>
      <vt:lpstr>План лекції</vt:lpstr>
      <vt:lpstr>Висновки</vt:lpstr>
      <vt:lpstr>Питання для самостійної роботи</vt:lpstr>
      <vt:lpstr>Література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фармацевтичний університет Кафедра клінічної лабораторної діагностики  Технології медичної діагностики та лікування  Акушерство та гінекологія з оцінкою лабораторних досліджень       Тема №9: “Доброякісні пухлини жіночих статевих органів”</dc:title>
  <dc:creator>Валерий</dc:creator>
  <cp:lastModifiedBy>Валерий</cp:lastModifiedBy>
  <cp:revision>4</cp:revision>
  <dcterms:created xsi:type="dcterms:W3CDTF">2018-04-17T17:30:10Z</dcterms:created>
  <dcterms:modified xsi:type="dcterms:W3CDTF">2018-04-18T17:47:06Z</dcterms:modified>
</cp:coreProperties>
</file>